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</p:sldMasterIdLst>
  <p:notesMasterIdLst>
    <p:notesMasterId r:id="rId26"/>
  </p:notesMasterIdLst>
  <p:handoutMasterIdLst>
    <p:handoutMasterId r:id="rId27"/>
  </p:handoutMasterIdLst>
  <p:sldIdLst>
    <p:sldId id="290" r:id="rId7"/>
    <p:sldId id="295" r:id="rId8"/>
    <p:sldId id="297" r:id="rId9"/>
    <p:sldId id="298" r:id="rId10"/>
    <p:sldId id="306" r:id="rId11"/>
    <p:sldId id="299" r:id="rId12"/>
    <p:sldId id="300" r:id="rId13"/>
    <p:sldId id="301" r:id="rId14"/>
    <p:sldId id="309" r:id="rId15"/>
    <p:sldId id="310" r:id="rId16"/>
    <p:sldId id="302" r:id="rId17"/>
    <p:sldId id="307" r:id="rId18"/>
    <p:sldId id="311" r:id="rId19"/>
    <p:sldId id="312" r:id="rId20"/>
    <p:sldId id="313" r:id="rId21"/>
    <p:sldId id="314" r:id="rId22"/>
    <p:sldId id="315" r:id="rId23"/>
    <p:sldId id="316" r:id="rId24"/>
    <p:sldId id="31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6C4"/>
    <a:srgbClr val="FF00FF"/>
    <a:srgbClr val="0BD760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6" autoAdjust="0"/>
    <p:restoredTop sz="94391"/>
  </p:normalViewPr>
  <p:slideViewPr>
    <p:cSldViewPr snapToGrid="0" snapToObjects="1" showGuides="1">
      <p:cViewPr varScale="1">
        <p:scale>
          <a:sx n="68" d="100"/>
          <a:sy n="68" d="100"/>
        </p:scale>
        <p:origin x="1782" y="72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054834" y="638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088125"/>
            <a:ext cx="5511828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088125"/>
            <a:ext cx="2484666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031359"/>
            <a:ext cx="8288662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AFB8-BF24-4517-8F74-44167CDB4129}" type="datetimeFigureOut">
              <a:rPr lang="en-AU" smtClean="0"/>
              <a:t>9/02/2018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569E-827D-4ED1-96F4-D8C6D7A0D5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89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AFB8-BF24-4517-8F74-44167CDB4129}" type="datetimeFigureOut">
              <a:rPr lang="en-AU" smtClean="0"/>
              <a:t>9/02/2018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569E-827D-4ED1-96F4-D8C6D7A0D5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3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  <p:sldLayoutId id="2147483725" r:id="rId6"/>
    <p:sldLayoutId id="2147483726" r:id="rId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MGB2340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3 – Workforce 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2576" y="324839"/>
            <a:ext cx="1538351" cy="5693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latin typeface="Arial Narrow"/>
                <a:cs typeface="Arial Narrow"/>
              </a:rPr>
              <a:t>Business School</a:t>
            </a:r>
          </a:p>
        </p:txBody>
      </p:sp>
    </p:spTree>
    <p:extLst>
      <p:ext uri="{BB962C8B-B14F-4D97-AF65-F5344CB8AC3E}">
        <p14:creationId xmlns:p14="http://schemas.microsoft.com/office/powerpoint/2010/main" val="33290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08BD-F3A8-4242-B836-3B3144F7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happens when there is excess labour?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6F91-5022-4A81-9B07-81364876D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This could occur in an economic downturn, reduced demand means too many staff.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How to deal with excess labour</a:t>
            </a:r>
          </a:p>
          <a:p>
            <a:pPr lvl="1"/>
            <a:r>
              <a:rPr lang="en-AU" dirty="0"/>
              <a:t>Redundancies – common but permanent</a:t>
            </a:r>
          </a:p>
          <a:p>
            <a:pPr lvl="1"/>
            <a:r>
              <a:rPr lang="en-AU" dirty="0"/>
              <a:t>Ban overtime, cut shifts – lower pay but no just losses</a:t>
            </a:r>
          </a:p>
          <a:p>
            <a:pPr lvl="1"/>
            <a:r>
              <a:rPr lang="en-AU" dirty="0"/>
              <a:t>Flexible working – move full time to part time/casual</a:t>
            </a:r>
          </a:p>
          <a:p>
            <a:pPr lvl="1"/>
            <a:r>
              <a:rPr lang="en-AU" dirty="0"/>
              <a:t>Relocate or retrain – this can cover skills gaps but takes time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0AF53-D950-4765-B0F0-D15AFAE1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67" y="4363200"/>
            <a:ext cx="3346133" cy="22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2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AU" dirty="0"/>
              <a:t>Benefits of workforce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D2054-3B3D-4690-BAF9-F2E6FB74962F}"/>
              </a:ext>
            </a:extLst>
          </p:cNvPr>
          <p:cNvSpPr txBox="1"/>
          <p:nvPr/>
        </p:nvSpPr>
        <p:spPr>
          <a:xfrm>
            <a:off x="323557" y="900331"/>
            <a:ext cx="800451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Can help achieve business 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Encourages management preparation rather than reaction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Improved communication – open communication with employees increases loyalty and commitment.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480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AU" dirty="0"/>
              <a:t>Issues of workforce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D2054-3B3D-4690-BAF9-F2E6FB74962F}"/>
              </a:ext>
            </a:extLst>
          </p:cNvPr>
          <p:cNvSpPr txBox="1"/>
          <p:nvPr/>
        </p:nvSpPr>
        <p:spPr>
          <a:xfrm>
            <a:off x="323557" y="900331"/>
            <a:ext cx="846875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Training</a:t>
            </a:r>
          </a:p>
          <a:p>
            <a:pPr lvl="1"/>
            <a:r>
              <a:rPr lang="en-AU" sz="3200" dirty="0"/>
              <a:t>Can be expensive, takes time and can be disruptive to production.</a:t>
            </a:r>
          </a:p>
          <a:p>
            <a:r>
              <a:rPr lang="en-AU" sz="3200" b="1" dirty="0"/>
              <a:t>Cost</a:t>
            </a:r>
          </a:p>
          <a:p>
            <a:pPr lvl="1"/>
            <a:r>
              <a:rPr lang="en-AU" sz="3200" dirty="0"/>
              <a:t>each decision will have a cost, such as training, recruitment or redundancy.</a:t>
            </a:r>
          </a:p>
          <a:p>
            <a:r>
              <a:rPr lang="en-AU" sz="3200" b="1" dirty="0"/>
              <a:t>Employee/Employer relations</a:t>
            </a:r>
          </a:p>
          <a:p>
            <a:pPr lvl="1"/>
            <a:r>
              <a:rPr lang="en-AU" sz="3200" dirty="0"/>
              <a:t>E.g. plan to offer flexible working options may appeal to employees but may put additional pressure on line or middle management.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099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Succession planning is the process by which one or more successors are identified for key posts (or groups of similar key posts), and career moves and/or development activities are planned for these successors. </a:t>
            </a:r>
          </a:p>
          <a:p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Successors may be fairly ready to do the job (short-term successors) or seen as having longer-term potential (long-term successors). </a:t>
            </a:r>
          </a:p>
          <a:p>
            <a:pPr marL="0" indent="0">
              <a:buNone/>
            </a:pPr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Individuals who are identified as Adaptable Key Performer, Adaptable High Professional, Rising Star or Strategic Star should all sit somewhere on a succession plan.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356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The main benefits of succession planning are:</a:t>
            </a:r>
          </a:p>
          <a:p>
            <a:r>
              <a:rPr lang="en-GB" altLang="en-US" b="1" dirty="0">
                <a:solidFill>
                  <a:srgbClr val="5A245A"/>
                </a:solidFill>
                <a:latin typeface="Calibri" panose="020F0502020204030204" pitchFamily="34" charset="0"/>
              </a:rPr>
              <a:t>Improved job filling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for key positions through broader candidate search, faster decisions, lower risk appointments and lower recruitment costs</a:t>
            </a:r>
          </a:p>
          <a:p>
            <a:r>
              <a:rPr lang="en-GB" altLang="en-US" b="1" dirty="0">
                <a:solidFill>
                  <a:srgbClr val="5A245A"/>
                </a:solidFill>
                <a:latin typeface="Calibri" panose="020F0502020204030204" pitchFamily="34" charset="0"/>
              </a:rPr>
              <a:t>Active development of longer-term successors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through ensuring their careers progress, and engineering the range of work experiences they need for the future </a:t>
            </a:r>
          </a:p>
          <a:p>
            <a:r>
              <a:rPr lang="en-GB" altLang="en-US" b="1" dirty="0">
                <a:solidFill>
                  <a:srgbClr val="5A245A"/>
                </a:solidFill>
                <a:latin typeface="Calibri" panose="020F0502020204030204" pitchFamily="34" charset="0"/>
              </a:rPr>
              <a:t>Auditing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the ‘talent pool’ and thereby influencing resourcing and development strategies </a:t>
            </a:r>
          </a:p>
          <a:p>
            <a:r>
              <a:rPr lang="en-GB" altLang="en-US" b="1" dirty="0">
                <a:solidFill>
                  <a:srgbClr val="5A245A"/>
                </a:solidFill>
                <a:latin typeface="Calibri" panose="020F0502020204030204" pitchFamily="34" charset="0"/>
              </a:rPr>
              <a:t>Fostering a corporate culture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by developing a group of people who share key skills, experiences and values</a:t>
            </a:r>
          </a:p>
          <a:p>
            <a:pPr marL="0" indent="0">
              <a:buNone/>
            </a:pPr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669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Of these, it is the active development of a strong ‘talent pool’ for the future which is now seen as the most important. </a:t>
            </a:r>
          </a:p>
          <a:p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Increasingly, this is also seen as vital to the attraction and retention of the ‘best’ people. </a:t>
            </a:r>
            <a:endParaRPr lang="en-US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06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12189" y="774060"/>
            <a:ext cx="8319621" cy="4525963"/>
          </a:xfrm>
        </p:spPr>
        <p:txBody>
          <a:bodyPr/>
          <a:lstStyle/>
          <a:p>
            <a:pPr marL="0" indent="0">
              <a:buNone/>
            </a:pPr>
            <a:r>
              <a:rPr lang="en-GB" altLang="en-US" b="1" dirty="0">
                <a:solidFill>
                  <a:srgbClr val="5A245A"/>
                </a:solidFill>
                <a:latin typeface="Calibri" panose="020F0502020204030204" pitchFamily="34" charset="0"/>
              </a:rPr>
              <a:t>Typical activities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covered by succession planning include: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Identifying possible successors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Challenging and enriching succession plans through discussion of people and posts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Agreeing job (or job group) successors and development plans for individuals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Analysis of the gaps or surpluses revealed by the planning process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Review, </a:t>
            </a:r>
            <a:r>
              <a:rPr lang="en-GB" altLang="en-US" dirty="0" err="1">
                <a:solidFill>
                  <a:srgbClr val="5A245A"/>
                </a:solidFill>
                <a:latin typeface="Calibri" panose="020F0502020204030204" pitchFamily="34" charset="0"/>
              </a:rPr>
              <a:t>ie</a:t>
            </a:r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 checking the actual pattern of job filling and whether planned individual development has taken place. </a:t>
            </a:r>
          </a:p>
          <a:p>
            <a:r>
              <a:rPr lang="en-GB" altLang="en-US" dirty="0">
                <a:solidFill>
                  <a:srgbClr val="5A245A"/>
                </a:solidFill>
                <a:latin typeface="Calibri" panose="020F0502020204030204" pitchFamily="34" charset="0"/>
              </a:rPr>
              <a:t>The health of the succession plan is measured by the number of people identified as potential successors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59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12189" y="774060"/>
            <a:ext cx="8319621" cy="4525963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Successors in the following categories:</a:t>
            </a:r>
          </a:p>
          <a:p>
            <a:r>
              <a:rPr lang="en-GB" altLang="en-US" sz="2000" b="1" dirty="0">
                <a:solidFill>
                  <a:srgbClr val="5A245A"/>
                </a:solidFill>
                <a:latin typeface="Calibri" panose="020F0502020204030204" pitchFamily="34" charset="0"/>
              </a:rPr>
              <a:t>Emergency successor</a:t>
            </a:r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 – this is an individual or individuals who could cover the role short-term in an emergency.  They may not be available or capable of covering the role fully.</a:t>
            </a:r>
          </a:p>
          <a:p>
            <a:r>
              <a:rPr lang="en-GB" altLang="en-US" sz="2000" b="1" dirty="0">
                <a:solidFill>
                  <a:srgbClr val="5A245A"/>
                </a:solidFill>
                <a:latin typeface="Calibri" panose="020F0502020204030204" pitchFamily="34" charset="0"/>
              </a:rPr>
              <a:t>Immediate successor</a:t>
            </a:r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 – Individuals who are fully equipped to move into this role immediately</a:t>
            </a:r>
          </a:p>
          <a:p>
            <a:r>
              <a:rPr lang="en-GB" altLang="en-US" sz="2000" b="1" dirty="0">
                <a:solidFill>
                  <a:srgbClr val="5A245A"/>
                </a:solidFill>
                <a:latin typeface="Calibri" panose="020F0502020204030204" pitchFamily="34" charset="0"/>
              </a:rPr>
              <a:t>Ready 1 to 3 years</a:t>
            </a:r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 – Individuals who are potentially suitable for this role, but who require some further development / experience</a:t>
            </a:r>
          </a:p>
          <a:p>
            <a:r>
              <a:rPr lang="en-GB" altLang="en-US" sz="2000" b="1" dirty="0">
                <a:solidFill>
                  <a:srgbClr val="5A245A"/>
                </a:solidFill>
                <a:latin typeface="Calibri" panose="020F0502020204030204" pitchFamily="34" charset="0"/>
              </a:rPr>
              <a:t>Ready longer term</a:t>
            </a:r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 – Individuals who are potentially suitable for this role but require substantial development of experience </a:t>
            </a:r>
          </a:p>
          <a:p>
            <a:r>
              <a:rPr lang="en-GB" altLang="en-US" sz="2000" dirty="0">
                <a:solidFill>
                  <a:srgbClr val="5A245A"/>
                </a:solidFill>
                <a:latin typeface="Calibri" panose="020F0502020204030204" pitchFamily="34" charset="0"/>
              </a:rPr>
              <a:t>Ideally, there should be at least 2 or more individuals in each stage of the succession plan for each role.</a:t>
            </a:r>
            <a:endParaRPr lang="en-GB" altLang="en-US" dirty="0">
              <a:solidFill>
                <a:srgbClr val="5A245A"/>
              </a:solidFill>
              <a:latin typeface="Calibri" panose="020F050202020403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53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CA05-E519-4AB4-BEDA-7CC33B7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Succession Plan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5A62A-4DFF-4331-BFF9-445F7A9A37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88455"/>
            <a:ext cx="8049801" cy="171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62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9BB3-0613-4343-A5A2-AD7173F7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62BF-D513-4292-9E45-02613DCEE2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Workforce planning can assist in strategic HRM</a:t>
            </a:r>
          </a:p>
          <a:p>
            <a:r>
              <a:rPr lang="en-AU" dirty="0"/>
              <a:t>Can help achieve the business objectives but may be costly</a:t>
            </a:r>
          </a:p>
          <a:p>
            <a:r>
              <a:rPr lang="en-AU" dirty="0"/>
              <a:t>Succession planning should be built into the workforce plan</a:t>
            </a:r>
          </a:p>
          <a:p>
            <a:r>
              <a:rPr lang="en-AU" dirty="0"/>
              <a:t>Succession planning identifies possible successors for major roles in the business</a:t>
            </a:r>
          </a:p>
          <a:p>
            <a:r>
              <a:rPr lang="en-AU" dirty="0"/>
              <a:t>Can alleviate workforce pressure if an </a:t>
            </a:r>
            <a:r>
              <a:rPr lang="en-AU"/>
              <a:t>employee resigns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4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Learning Outcomes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en-US" dirty="0"/>
              <a:t>1. Define and describe the term ‘workforce planning’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2. Examine internal and external influences to workforce planning</a:t>
            </a:r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3. </a:t>
            </a:r>
            <a:r>
              <a:rPr lang="en-AU" altLang="en-US" dirty="0"/>
              <a:t>Examine the issues and benefits to workforce planning</a:t>
            </a:r>
            <a:endParaRPr lang="en-AU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3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0770"/>
            <a:ext cx="7772400" cy="889564"/>
          </a:xfrm>
        </p:spPr>
        <p:txBody>
          <a:bodyPr/>
          <a:lstStyle/>
          <a:p>
            <a:r>
              <a:rPr lang="en-AU" dirty="0"/>
              <a:t>Workforce planning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69368" y="1496470"/>
            <a:ext cx="6400800" cy="1752600"/>
          </a:xfrm>
        </p:spPr>
        <p:txBody>
          <a:bodyPr/>
          <a:lstStyle/>
          <a:p>
            <a:r>
              <a:rPr lang="en-AU" dirty="0"/>
              <a:t>Workforce planning is about deciding how many and what types of workers are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47FD-46CD-4E2F-B8C1-43CCD9EE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794" y="3418449"/>
            <a:ext cx="3999948" cy="21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829"/>
            <a:ext cx="7772400" cy="824234"/>
          </a:xfrm>
        </p:spPr>
        <p:txBody>
          <a:bodyPr/>
          <a:lstStyle/>
          <a:p>
            <a:r>
              <a:rPr lang="en-AU" dirty="0"/>
              <a:t>Why is it part of our SHRM?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3528" y="1124744"/>
            <a:ext cx="7848872" cy="1752600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It is rare that a business of any size operates for long without having to recruit or remove employees.</a:t>
            </a:r>
          </a:p>
          <a:p>
            <a:pPr algn="l"/>
            <a:r>
              <a:rPr lang="en-AU" sz="2800" b="1" dirty="0">
                <a:solidFill>
                  <a:srgbClr val="D336C4"/>
                </a:solidFill>
              </a:rPr>
              <a:t>Business expansion </a:t>
            </a:r>
          </a:p>
          <a:p>
            <a:pPr algn="l"/>
            <a:r>
              <a:rPr lang="en-AU" sz="2800" dirty="0"/>
              <a:t>- Increasing sales of existing products</a:t>
            </a:r>
          </a:p>
          <a:p>
            <a:pPr algn="l"/>
            <a:r>
              <a:rPr lang="en-AU" sz="2800" dirty="0"/>
              <a:t>- Developing new products</a:t>
            </a:r>
          </a:p>
          <a:p>
            <a:pPr algn="l"/>
            <a:r>
              <a:rPr lang="en-AU" sz="2800" dirty="0"/>
              <a:t>- Entering new markets</a:t>
            </a:r>
          </a:p>
          <a:p>
            <a:pPr algn="l"/>
            <a:r>
              <a:rPr lang="en-AU" sz="2800" b="1" dirty="0">
                <a:solidFill>
                  <a:srgbClr val="D336C4"/>
                </a:solidFill>
              </a:rPr>
              <a:t>Existing employees leave:</a:t>
            </a:r>
          </a:p>
          <a:p>
            <a:pPr algn="l"/>
            <a:r>
              <a:rPr lang="en-AU" sz="2800" dirty="0"/>
              <a:t>- To work with competitors or other local employers</a:t>
            </a:r>
          </a:p>
          <a:p>
            <a:pPr algn="l"/>
            <a:r>
              <a:rPr lang="en-AU" sz="2800" dirty="0"/>
              <a:t>- Due to factors such as retirement, sick leave, maternity leave</a:t>
            </a:r>
          </a:p>
        </p:txBody>
      </p:sp>
    </p:spTree>
    <p:extLst>
      <p:ext uri="{BB962C8B-B14F-4D97-AF65-F5344CB8AC3E}">
        <p14:creationId xmlns:p14="http://schemas.microsoft.com/office/powerpoint/2010/main" val="92906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829"/>
            <a:ext cx="7772400" cy="824234"/>
          </a:xfrm>
        </p:spPr>
        <p:txBody>
          <a:bodyPr/>
          <a:lstStyle/>
          <a:p>
            <a:r>
              <a:rPr lang="en-AU" dirty="0"/>
              <a:t>Why is it part of our SHRM?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3528" y="1124744"/>
            <a:ext cx="7848872" cy="1752600"/>
          </a:xfrm>
        </p:spPr>
        <p:txBody>
          <a:bodyPr>
            <a:noAutofit/>
          </a:bodyPr>
          <a:lstStyle/>
          <a:p>
            <a:pPr algn="l"/>
            <a:r>
              <a:rPr lang="en-AU" sz="2800" b="1" dirty="0">
                <a:solidFill>
                  <a:srgbClr val="D336C4"/>
                </a:solidFill>
              </a:rPr>
              <a:t>The world of work is also changing rapidly:</a:t>
            </a:r>
          </a:p>
          <a:p>
            <a:pPr algn="l"/>
            <a:r>
              <a:rPr lang="en-AU" sz="2800" dirty="0"/>
              <a:t>Increase in part-time working</a:t>
            </a:r>
          </a:p>
          <a:p>
            <a:pPr algn="l"/>
            <a:r>
              <a:rPr lang="en-AU" sz="2800" dirty="0"/>
              <a:t>Increased number of single-parent families</a:t>
            </a:r>
          </a:p>
          <a:p>
            <a:pPr algn="l"/>
            <a:r>
              <a:rPr lang="en-AU" sz="2800" dirty="0"/>
              <a:t>More women seeking work</a:t>
            </a:r>
          </a:p>
          <a:p>
            <a:pPr algn="l"/>
            <a:r>
              <a:rPr lang="en-AU" sz="2800" dirty="0"/>
              <a:t>Ageing population</a:t>
            </a:r>
          </a:p>
          <a:p>
            <a:pPr algn="l"/>
            <a:r>
              <a:rPr lang="en-AU" sz="2800" dirty="0"/>
              <a:t>Greater emphasis on flexible working hours</a:t>
            </a:r>
          </a:p>
          <a:p>
            <a:pPr algn="l"/>
            <a:r>
              <a:rPr lang="en-AU" sz="2800" dirty="0"/>
              <a:t>Technology allows employees to communicate more effectively whilst apart</a:t>
            </a:r>
          </a:p>
          <a:p>
            <a:pPr algn="l"/>
            <a:r>
              <a:rPr lang="en-AU" sz="2800" dirty="0"/>
              <a:t>People rarely stay in the same job for life</a:t>
            </a:r>
          </a:p>
        </p:txBody>
      </p:sp>
    </p:spTree>
    <p:extLst>
      <p:ext uri="{BB962C8B-B14F-4D97-AF65-F5344CB8AC3E}">
        <p14:creationId xmlns:p14="http://schemas.microsoft.com/office/powerpoint/2010/main" val="386818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Workforce Planning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03287"/>
            <a:ext cx="8229600" cy="460851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1800" b="1" dirty="0"/>
              <a:t>Business objectives set HR strategy</a:t>
            </a:r>
          </a:p>
          <a:p>
            <a:pPr lvl="1"/>
            <a:r>
              <a:rPr lang="en-AU" sz="1600" dirty="0"/>
              <a:t>Business objectives will set the workforce strategy</a:t>
            </a:r>
          </a:p>
          <a:p>
            <a:pPr lvl="1"/>
            <a:r>
              <a:rPr lang="en-AU" sz="1600" dirty="0"/>
              <a:t>Indicate likely demand for labour (increase or decrease)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1800" b="1" dirty="0"/>
              <a:t>analyse existing workforce</a:t>
            </a:r>
          </a:p>
          <a:p>
            <a:pPr marL="914400" lvl="1" indent="-514350"/>
            <a:r>
              <a:rPr lang="en-AU" sz="1600" dirty="0"/>
              <a:t>How many? (demographic numbers)</a:t>
            </a:r>
          </a:p>
          <a:p>
            <a:pPr marL="914400" lvl="1" indent="-514350"/>
            <a:r>
              <a:rPr lang="en-AU" sz="1600" dirty="0"/>
              <a:t>what type (full/part time/ temp/perm)</a:t>
            </a:r>
          </a:p>
          <a:p>
            <a:pPr marL="914400" lvl="1" indent="-514350"/>
            <a:r>
              <a:rPr lang="en-AU" sz="1600" dirty="0"/>
              <a:t>Skills audit (does the existing workforce meet future need?)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1800" b="1" dirty="0"/>
              <a:t>assess future needs</a:t>
            </a:r>
          </a:p>
          <a:p>
            <a:pPr lvl="1"/>
            <a:r>
              <a:rPr lang="en-AU" sz="1600" dirty="0"/>
              <a:t>Shaped by market plans/production targets</a:t>
            </a:r>
          </a:p>
          <a:p>
            <a:pPr lvl="1"/>
            <a:r>
              <a:rPr lang="en-AU" sz="1600" dirty="0"/>
              <a:t>Changes in technology</a:t>
            </a:r>
          </a:p>
          <a:p>
            <a:pPr lvl="1"/>
            <a:r>
              <a:rPr lang="en-AU" sz="1600" dirty="0"/>
              <a:t>Consider changes in social, economical and political environments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1800" b="1" dirty="0"/>
              <a:t>identify gaps in the workforce</a:t>
            </a:r>
          </a:p>
          <a:p>
            <a:pPr lvl="1"/>
            <a:r>
              <a:rPr lang="en-AU" sz="1600" dirty="0"/>
              <a:t>A skill audit will assess what skills employees have and where the gaps are</a:t>
            </a:r>
          </a:p>
          <a:p>
            <a:pPr lvl="1"/>
            <a:r>
              <a:rPr lang="en-AU" sz="1600" dirty="0"/>
              <a:t>The plan needs to identify a strategy for closing the skills gap (e.g. recruitment, promotion, training)</a:t>
            </a:r>
          </a:p>
        </p:txBody>
      </p:sp>
    </p:spTree>
    <p:extLst>
      <p:ext uri="{BB962C8B-B14F-4D97-AF65-F5344CB8AC3E}">
        <p14:creationId xmlns:p14="http://schemas.microsoft.com/office/powerpoint/2010/main" val="242893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Internal influences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59270"/>
            <a:ext cx="8229600" cy="4104456"/>
          </a:xfrm>
        </p:spPr>
        <p:txBody>
          <a:bodyPr>
            <a:noAutofit/>
          </a:bodyPr>
          <a:lstStyle/>
          <a:p>
            <a:r>
              <a:rPr lang="en-AU" sz="2800" dirty="0"/>
              <a:t>Business objectives </a:t>
            </a:r>
          </a:p>
          <a:p>
            <a:pPr lvl="1"/>
            <a:r>
              <a:rPr lang="en-AU" sz="1600" dirty="0"/>
              <a:t>any significant changes will impact the workforce plan. These objectives can change due to external influences.</a:t>
            </a:r>
            <a:endParaRPr lang="en-AU" sz="4800" dirty="0"/>
          </a:p>
          <a:p>
            <a:r>
              <a:rPr lang="en-AU" sz="2800" dirty="0"/>
              <a:t>Production and marketing</a:t>
            </a:r>
          </a:p>
          <a:p>
            <a:pPr lvl="1"/>
            <a:r>
              <a:rPr lang="en-AU" sz="1600" dirty="0"/>
              <a:t>Production capacity and quality needs consideration when increasing or decreasing the workforce.</a:t>
            </a:r>
          </a:p>
          <a:p>
            <a:r>
              <a:rPr lang="en-AU" sz="2800" dirty="0"/>
              <a:t>Financial position</a:t>
            </a:r>
          </a:p>
          <a:p>
            <a:pPr lvl="1"/>
            <a:r>
              <a:rPr lang="en-AU" sz="1600" dirty="0"/>
              <a:t>Employee remuneration is often a major cost, therefore financial budgets need to be considered.</a:t>
            </a:r>
          </a:p>
          <a:p>
            <a:r>
              <a:rPr lang="en-AU" sz="2800" dirty="0"/>
              <a:t>Labour supply</a:t>
            </a:r>
          </a:p>
          <a:p>
            <a:pPr lvl="1"/>
            <a:r>
              <a:rPr lang="en-AU" sz="1600" dirty="0"/>
              <a:t>Is supply sufficient to meet demand?</a:t>
            </a:r>
          </a:p>
          <a:p>
            <a:r>
              <a:rPr lang="en-AU" sz="2800" dirty="0"/>
              <a:t>Existing organisational structure</a:t>
            </a:r>
          </a:p>
          <a:p>
            <a:pPr lvl="1"/>
            <a:r>
              <a:rPr lang="en-AU" sz="1600" dirty="0"/>
              <a:t>Consider production structures and management structures. Could the organisation structure be more efficient?</a:t>
            </a:r>
          </a:p>
          <a:p>
            <a:pPr lvl="1"/>
            <a:endParaRPr lang="en-AU" sz="1600" dirty="0"/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2387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External influences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406"/>
            <a:ext cx="8229600" cy="4104456"/>
          </a:xfrm>
        </p:spPr>
        <p:txBody>
          <a:bodyPr>
            <a:noAutofit/>
          </a:bodyPr>
          <a:lstStyle/>
          <a:p>
            <a:r>
              <a:rPr lang="en-AU" sz="2800" dirty="0"/>
              <a:t>Market demand</a:t>
            </a:r>
          </a:p>
          <a:p>
            <a:pPr lvl="1"/>
            <a:r>
              <a:rPr lang="en-AU" sz="1600" dirty="0"/>
              <a:t>Is there sufficient demand for the product?</a:t>
            </a:r>
            <a:endParaRPr lang="en-AU" sz="4800" dirty="0"/>
          </a:p>
          <a:p>
            <a:r>
              <a:rPr lang="en-AU" sz="2800" dirty="0"/>
              <a:t>Labour market trends</a:t>
            </a:r>
          </a:p>
          <a:p>
            <a:pPr lvl="1"/>
            <a:r>
              <a:rPr lang="en-AU" sz="1600" dirty="0"/>
              <a:t>This determines how easy or difficult it is to recruit staff and will also determine their wage costs.</a:t>
            </a:r>
          </a:p>
          <a:p>
            <a:r>
              <a:rPr lang="en-AU" sz="2800" dirty="0"/>
              <a:t>Economic conditions</a:t>
            </a:r>
          </a:p>
          <a:p>
            <a:pPr lvl="1"/>
            <a:r>
              <a:rPr lang="en-AU" sz="1600" dirty="0"/>
              <a:t>A weak economy may lower wage rates and increase labour supply, however it may also decrease market demand.</a:t>
            </a:r>
          </a:p>
          <a:p>
            <a:r>
              <a:rPr lang="en-AU" sz="2800" dirty="0"/>
              <a:t>Social and Political change</a:t>
            </a:r>
          </a:p>
          <a:p>
            <a:pPr lvl="1"/>
            <a:r>
              <a:rPr lang="en-AU" sz="1600" dirty="0"/>
              <a:t>Changing demographics make effect the labour supply (aging population). Legislation such as minimum wage will effect wage costs.</a:t>
            </a:r>
          </a:p>
          <a:p>
            <a:r>
              <a:rPr lang="en-AU" sz="2800" dirty="0"/>
              <a:t>Local factors</a:t>
            </a:r>
          </a:p>
          <a:p>
            <a:pPr lvl="1"/>
            <a:r>
              <a:rPr lang="en-AU" sz="1600" dirty="0"/>
              <a:t>Such as transport links, schools and other local business employers.</a:t>
            </a:r>
          </a:p>
          <a:p>
            <a:pPr lvl="1"/>
            <a:endParaRPr lang="en-AU" sz="1600" dirty="0"/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7291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08BD-F3A8-4242-B836-3B3144F7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happens if there is a labour shortage?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6F91-5022-4A81-9B07-81364876D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Could be due to:</a:t>
            </a:r>
          </a:p>
          <a:p>
            <a:pPr lvl="1"/>
            <a:r>
              <a:rPr lang="en-AU" dirty="0"/>
              <a:t>increased production</a:t>
            </a:r>
          </a:p>
          <a:p>
            <a:pPr lvl="1"/>
            <a:r>
              <a:rPr lang="en-AU" dirty="0"/>
              <a:t>changes in production</a:t>
            </a:r>
          </a:p>
          <a:p>
            <a:pPr lvl="1"/>
            <a:r>
              <a:rPr lang="en-AU" dirty="0"/>
              <a:t>high turnover.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How to combat a labour shortage:</a:t>
            </a:r>
          </a:p>
          <a:p>
            <a:pPr lvl="1"/>
            <a:r>
              <a:rPr lang="en-AU" dirty="0"/>
              <a:t>Introduce additional shifts/overtime</a:t>
            </a:r>
          </a:p>
          <a:p>
            <a:pPr lvl="1"/>
            <a:r>
              <a:rPr lang="en-AU" dirty="0"/>
              <a:t>Review of pay/ rewards – are these competitive?</a:t>
            </a:r>
          </a:p>
          <a:p>
            <a:pPr lvl="1"/>
            <a:r>
              <a:rPr lang="en-AU" dirty="0"/>
              <a:t>Review additional benefits – e.g. flexible working</a:t>
            </a:r>
          </a:p>
          <a:p>
            <a:pPr lvl="1"/>
            <a:r>
              <a:rPr lang="en-AU" dirty="0"/>
              <a:t>Invest in training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28331-CF4D-4EC3-94FD-DA7647DB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32" y="1111349"/>
            <a:ext cx="3219368" cy="21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986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1173</Words>
  <Application>Microsoft Office PowerPoint</Application>
  <PresentationFormat>On-screen Show (4:3)</PresentationFormat>
  <Paragraphs>136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Narrow</vt:lpstr>
      <vt:lpstr>Calibri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MGB2340</vt:lpstr>
      <vt:lpstr>Learning Outcomes</vt:lpstr>
      <vt:lpstr>Workforce planning</vt:lpstr>
      <vt:lpstr>Why is it part of our SHRM?</vt:lpstr>
      <vt:lpstr>Why is it part of our SHRM?</vt:lpstr>
      <vt:lpstr>Workforce Planning Steps</vt:lpstr>
      <vt:lpstr>Internal influences</vt:lpstr>
      <vt:lpstr>External influences</vt:lpstr>
      <vt:lpstr>What happens if there is a labour shortage?</vt:lpstr>
      <vt:lpstr>What happens when there is excess labour?</vt:lpstr>
      <vt:lpstr>Benefits of workforce planning</vt:lpstr>
      <vt:lpstr>Issues of workforce planning</vt:lpstr>
      <vt:lpstr>Succession Planning</vt:lpstr>
      <vt:lpstr>Succession Planning</vt:lpstr>
      <vt:lpstr>Succession Planning</vt:lpstr>
      <vt:lpstr>Succession Planning</vt:lpstr>
      <vt:lpstr>Succession Planning</vt:lpstr>
      <vt:lpstr>Succession Plan Example</vt:lpstr>
      <vt:lpstr>Summary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Robbie Coleman</cp:lastModifiedBy>
  <cp:revision>114</cp:revision>
  <cp:lastPrinted>2016-03-02T22:29:47Z</cp:lastPrinted>
  <dcterms:created xsi:type="dcterms:W3CDTF">2015-12-11T00:28:24Z</dcterms:created>
  <dcterms:modified xsi:type="dcterms:W3CDTF">2018-02-09T00:52:23Z</dcterms:modified>
</cp:coreProperties>
</file>